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6" r:id="rId3"/>
    <p:sldId id="262" r:id="rId4"/>
    <p:sldId id="258" r:id="rId5"/>
    <p:sldId id="257" r:id="rId6"/>
    <p:sldId id="265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32787" autoAdjust="0"/>
    <p:restoredTop sz="90929" autoAdjust="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A50804-CDC6-4FC2-B46D-E800B1F32D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638701-A04C-46C8-A557-4C35E52E9F4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9896F-4884-45E4-B6CC-E5DE417219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F4BD6-E7E8-424F-9DF3-E729C975B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C4E2D-7FDD-402A-B882-9459500DD2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75856-514E-4565-A664-2E3F25D0D2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146A9-AB03-49C4-B412-D8FCE9932F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8AF2C-BB00-4EF7-91A2-595935BFD1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CE5A3-9D8A-478D-AC1B-C5F03FBBDC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24AC-2C01-45B1-90A7-3A193010C3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79C5C-0A04-49FA-83C8-09C1B34183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4F010-FC3E-4E87-84AD-17A227AE15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AB847-D286-4C0E-ACA8-E67882E672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F8D5B-2994-4784-A5B0-038FB27582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BA061BE-043C-4214-BF92-971E509C4F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Index Slide </a:t>
            </a:r>
            <a:r>
              <a:rPr lang="en-US" altLang="en-US" sz="2400" dirty="0">
                <a:solidFill>
                  <a:schemeClr val="tx1"/>
                </a:solidFill>
              </a:rPr>
              <a:t>(Hosp Wing)</a:t>
            </a: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(Time allotted for presentation is 7 minutes and prepare B&amp;W slides)</a:t>
            </a: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altLang="en-US" sz="2400" dirty="0"/>
              <a:t>Name: 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/>
              <a:t>Designation: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/>
              <a:t>Department / Division: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/>
              <a:t>Post applied for: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/>
              <a:t>Residency Period*:         mm/yr    to   mm/yr</a:t>
            </a:r>
          </a:p>
          <a:p>
            <a:pPr eaLnBrk="1" hangingPunct="1">
              <a:lnSpc>
                <a:spcPct val="200000"/>
              </a:lnSpc>
            </a:pPr>
            <a:endParaRPr lang="en-US" altLang="en-US" sz="2400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8FF82E-915F-445A-A21D-4FB94AEFCB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C2BD59B-3ADA-1140-80CF-18E46F577320}"/>
              </a:ext>
            </a:extLst>
          </p:cNvPr>
          <p:cNvSpPr txBox="1"/>
          <p:nvPr/>
        </p:nvSpPr>
        <p:spPr>
          <a:xfrm>
            <a:off x="5410200" y="56388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</a:t>
            </a:r>
            <a:r>
              <a:rPr lang="en-US" altLang="en-US" sz="2000" dirty="0"/>
              <a:t>For FCP candidates</a:t>
            </a:r>
            <a:endParaRPr lang="en-US" altLang="en-US" sz="14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General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362596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Highest Academic Qualifications </a:t>
            </a:r>
          </a:p>
          <a:p>
            <a:pPr eaLnBrk="1" hangingPunct="1">
              <a:spcBef>
                <a:spcPts val="600"/>
              </a:spcBef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Additional Qualifications  acquired during the Residency Period*</a:t>
            </a:r>
          </a:p>
          <a:p>
            <a:pPr eaLnBrk="1" hangingPunct="1">
              <a:spcBef>
                <a:spcPts val="600"/>
              </a:spcBef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Awards, Honors, Memberships, </a:t>
            </a:r>
            <a:r>
              <a:rPr lang="en-US" altLang="en-US" sz="2400" kern="1200" dirty="0" smtClean="0">
                <a:cs typeface="Arial" panose="020B0604020202020204" pitchFamily="34" charset="0"/>
              </a:rPr>
              <a:t>Fellowships during the Residency Period* </a:t>
            </a: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Experience (previous posts)</a:t>
            </a:r>
            <a:r>
              <a:rPr lang="en-US" altLang="en-US" dirty="0"/>
              <a:t>**</a:t>
            </a: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altLang="en-US" sz="2000" kern="1200" dirty="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altLang="en-US" sz="2000" kern="1200" dirty="0"/>
              <a:t>* </a:t>
            </a:r>
            <a:r>
              <a:rPr lang="en-US" altLang="en-US" sz="1800" kern="1200" dirty="0"/>
              <a:t>For FCP candidates only            **For open selection / lateral entry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kern="12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/>
          </a:p>
          <a:p>
            <a:pPr>
              <a:defRPr/>
            </a:pP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9B41CF-9753-4EE2-9A84-90A9FB4B54D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Teaching and Training </a:t>
            </a:r>
            <a:r>
              <a:rPr lang="en-US" altLang="en-US" sz="3200" u="sng" dirty="0" smtClean="0">
                <a:solidFill>
                  <a:schemeClr val="tx1"/>
                </a:solidFill>
              </a:rPr>
              <a:t>during the residency period </a:t>
            </a:r>
            <a:endParaRPr lang="en-US" altLang="en-US" sz="3200" u="sng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Faculty level participation in conferences National/International 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/>
              <a:t>Details of Thesis Guidance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/>
              <a:t>Visiting professorships / Question bank preparation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/>
              <a:t>Teaching materials / Innovations in teaching</a:t>
            </a:r>
            <a:endParaRPr lang="en-US" altLang="en-US" sz="2800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89F94A-451C-4A58-BE71-6807AE93E4A8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Research: Projects </a:t>
            </a:r>
            <a:r>
              <a:rPr lang="en-US" altLang="en-US" sz="3200" u="sng" dirty="0" smtClean="0">
                <a:solidFill>
                  <a:schemeClr val="tx1"/>
                </a:solidFill>
              </a:rPr>
              <a:t>during the residency period</a:t>
            </a: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[Title, Role, Duration, IEC no, Funding agency and Funds received] </a:t>
            </a:r>
            <a:r>
              <a:rPr lang="en-US" altLang="en-US" sz="2400" kern="1200" dirty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en-US" altLang="en-US" sz="2400" kern="12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en-US" altLang="en-US" dirty="0">
                <a:solidFill>
                  <a:schemeClr val="tx1"/>
                </a:solidFill>
              </a:rPr>
              <a:t/>
            </a:r>
            <a:br>
              <a:rPr lang="en-US" alt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/>
              <a:t>Extramural funded 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/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/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/>
              <a:t>Intramural funded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/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/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/>
              <a:t>Non-funded, Peer- reviewed </a:t>
            </a:r>
          </a:p>
          <a:p>
            <a:pPr marL="0" indent="0" eaLnBrk="1" hangingPunct="1">
              <a:lnSpc>
                <a:spcPct val="300000"/>
              </a:lnSpc>
              <a:spcBef>
                <a:spcPct val="0"/>
              </a:spcBef>
              <a:buNone/>
              <a:defRPr/>
            </a:pPr>
            <a:endParaRPr lang="en-US" altLang="en-US" sz="2400" kern="1200" dirty="0"/>
          </a:p>
          <a:p>
            <a:pPr marL="0" indent="0" eaLnBrk="1" hangingPunct="1">
              <a:lnSpc>
                <a:spcPct val="200000"/>
              </a:lnSpc>
              <a:buFontTx/>
              <a:buNone/>
              <a:defRPr/>
            </a:pPr>
            <a:endParaRPr lang="en-US" altLang="en-US" sz="2400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64F013-1103-4878-BBA5-78721DD0921B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>Publications </a:t>
            </a:r>
            <a:r>
              <a:rPr lang="en-US" altLang="en-US" sz="3200" u="sng" dirty="0" smtClean="0">
                <a:solidFill>
                  <a:schemeClr val="tx1"/>
                </a:solidFill>
              </a:rPr>
              <a:t>during the residency period </a:t>
            </a: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(Indexed only) 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4958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2400" kern="1200" dirty="0"/>
              <a:t>Original Articles published as First/Corresponding author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  <a:buNone/>
              <a:defRPr/>
            </a:pPr>
            <a:endParaRPr lang="en-US" altLang="en-US" sz="2400" kern="1200" dirty="0"/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2400" kern="1200" dirty="0"/>
              <a:t>Other publications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kern="1200" dirty="0"/>
              <a:t>Average Impact factor of the journals and Citation analysis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  <a:buNone/>
              <a:defRPr/>
            </a:pPr>
            <a:endParaRPr lang="en-US" altLang="en-US" sz="2400" kern="1200" dirty="0"/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400" kern="12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kern="1200" dirty="0"/>
          </a:p>
          <a:p>
            <a:pPr marL="0" indent="0">
              <a:buNone/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491119-8713-1345-A490-200EFE61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sz="3200" dirty="0" smtClean="0"/>
              <a:t>Patents, fellowships etc </a:t>
            </a:r>
            <a:r>
              <a:rPr lang="en-IN" sz="3200" u="sng" dirty="0" smtClean="0"/>
              <a:t>during the residency period</a:t>
            </a:r>
            <a:endParaRPr lang="en-US" sz="32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6A732E-D67D-2847-9FCC-CA727E53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2400" kern="1200" dirty="0"/>
              <a:t>Patents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lnSpc>
                <a:spcPct val="200000"/>
              </a:lnSpc>
              <a:spcBef>
                <a:spcPct val="0"/>
              </a:spcBef>
              <a:defRPr/>
            </a:pPr>
            <a:r>
              <a:rPr lang="en-US" altLang="en-US" sz="2400" kern="1200" dirty="0"/>
              <a:t>PhDs guided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spcBef>
                <a:spcPct val="0"/>
              </a:spcBef>
              <a:defRPr/>
            </a:pPr>
            <a:endParaRPr lang="en-US" altLang="en-US" sz="2400" kern="1200" dirty="0"/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2400" kern="1200" dirty="0"/>
              <a:t>Elected membership / fellowship of medical or science academies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899423-6CFD-AD4B-A649-5D9DEF95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46A9-AB03-49C4-B412-D8FCE9932F8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6154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Patient Care / Service </a:t>
            </a:r>
            <a:r>
              <a:rPr lang="en-US" altLang="en-US" sz="3200" dirty="0" smtClean="0">
                <a:solidFill>
                  <a:schemeClr val="tx1"/>
                </a:solidFill>
              </a:rPr>
              <a:t>Delivery </a:t>
            </a:r>
            <a:r>
              <a:rPr lang="en-US" altLang="en-US" sz="3200" u="sng" dirty="0" smtClean="0">
                <a:solidFill>
                  <a:schemeClr val="tx1"/>
                </a:solidFill>
              </a:rPr>
              <a:t>during the residency period</a:t>
            </a:r>
            <a:endParaRPr lang="en-US" altLang="en-US" sz="3200" u="sng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1. New  Techniques/ New Services / New Tests 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 </a:t>
            </a:r>
          </a:p>
          <a:p>
            <a:pPr marL="0" indent="0" eaLnBrk="1" hangingPunct="1">
              <a:buNone/>
            </a:pPr>
            <a:endParaRPr lang="en-US" altLang="en-US" sz="2400" dirty="0"/>
          </a:p>
          <a:p>
            <a:pPr marL="457200" indent="-457200" eaLnBrk="1" hangingPunct="1">
              <a:buAutoNum type="arabicPeriod" startAt="2"/>
            </a:pPr>
            <a:r>
              <a:rPr lang="en-US" altLang="en-US" sz="2400" dirty="0"/>
              <a:t>Destination programs/ Interdisciplinary initiatives </a:t>
            </a:r>
          </a:p>
          <a:p>
            <a:pPr marL="457200" indent="-457200" eaLnBrk="1" hangingPunct="1">
              <a:buAutoNum type="arabicPeriod" startAt="2"/>
            </a:pPr>
            <a:endParaRPr lang="en-US" altLang="en-US" sz="2400" dirty="0"/>
          </a:p>
          <a:p>
            <a:pPr marL="457200" indent="-457200" eaLnBrk="1" hangingPunct="1">
              <a:buAutoNum type="arabicPeriod" startAt="2"/>
            </a:pPr>
            <a:endParaRPr lang="en-US" altLang="en-US" sz="2400" dirty="0"/>
          </a:p>
          <a:p>
            <a:pPr marL="457200" indent="-457200" eaLnBrk="1" hangingPunct="1">
              <a:buAutoNum type="arabicPeriod" startAt="2"/>
            </a:pPr>
            <a:r>
              <a:rPr lang="en-US" altLang="en-US" sz="2400" dirty="0"/>
              <a:t>New Care Models or Delivery methods</a:t>
            </a:r>
          </a:p>
          <a:p>
            <a:pPr marL="514350" indent="-514350" eaLnBrk="1" hangingPunct="1">
              <a:lnSpc>
                <a:spcPct val="150000"/>
              </a:lnSpc>
              <a:buFont typeface="Times New Roman" pitchFamily="18" charset="0"/>
              <a:buAutoNum type="arabicPeriod"/>
            </a:pPr>
            <a:endParaRPr lang="en-US" altLang="en-US" sz="2400" dirty="0"/>
          </a:p>
          <a:p>
            <a:pPr marL="514350" indent="-514350" eaLnBrk="1" hangingPunct="1">
              <a:lnSpc>
                <a:spcPct val="150000"/>
              </a:lnSpc>
              <a:buFont typeface="Times New Roman" pitchFamily="18" charset="0"/>
              <a:buAutoNum type="arabicPeriod"/>
            </a:pP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sz="2400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D0BAD2-2845-4A15-B356-951D4A2DB9AB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tx1"/>
                </a:solidFill>
              </a:rPr>
              <a:t>Corporate </a:t>
            </a:r>
            <a:r>
              <a:rPr lang="en-US" altLang="en-US" sz="3200" dirty="0" smtClean="0">
                <a:solidFill>
                  <a:schemeClr val="tx1"/>
                </a:solidFill>
              </a:rPr>
              <a:t>Activities </a:t>
            </a:r>
            <a:r>
              <a:rPr lang="en-US" altLang="en-US" sz="3200" u="sng" dirty="0" smtClean="0">
                <a:solidFill>
                  <a:schemeClr val="tx1"/>
                </a:solidFill>
              </a:rPr>
              <a:t>during the residency period </a:t>
            </a:r>
            <a:endParaRPr lang="en-US" altLang="en-US" sz="3200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400" kern="1200" dirty="0"/>
              <a:t>Organizing conferences / workshops / CMEs 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r>
              <a:rPr lang="en-US" sz="2400" kern="1200" dirty="0"/>
              <a:t>Institutional Administrative/Academic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r>
              <a:rPr lang="en-US" sz="2400" kern="1200" dirty="0"/>
              <a:t>Departmental Academic Activities 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 marL="0" indent="0">
              <a:spcBef>
                <a:spcPct val="0"/>
              </a:spcBef>
              <a:buNone/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r>
              <a:rPr lang="en-US" sz="2400" kern="1200" dirty="0"/>
              <a:t>Professional Societies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r>
              <a:rPr lang="en-US" sz="2400" kern="1200" dirty="0"/>
              <a:t>Membership of Task forces / Consultancy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 marL="0" indent="0">
              <a:spcBef>
                <a:spcPct val="0"/>
              </a:spcBef>
              <a:buNone/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>
              <a:spcBef>
                <a:spcPct val="0"/>
              </a:spcBef>
              <a:defRPr/>
            </a:pPr>
            <a:endParaRPr lang="en-US" sz="2400" kern="1200" dirty="0"/>
          </a:p>
          <a:p>
            <a:pPr marL="0" indent="0">
              <a:spcBef>
                <a:spcPct val="0"/>
              </a:spcBef>
              <a:buNone/>
              <a:defRPr/>
            </a:pPr>
            <a:endParaRPr lang="en-US" sz="2400" kern="1200" dirty="0"/>
          </a:p>
          <a:p>
            <a:pPr>
              <a:defRPr/>
            </a:pPr>
            <a:endParaRPr lang="en-US" sz="36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9B557A-25EC-4D77-A451-C68C2E2EB798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kern="1200" dirty="0">
                <a:solidFill>
                  <a:schemeClr val="tx1"/>
                </a:solidFill>
                <a:ea typeface="+mn-ea"/>
                <a:cs typeface="+mn-cs"/>
              </a:rPr>
              <a:t>Self-Assessment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kern="1200" dirty="0"/>
              <a:t>List up to 5 reasons  why, in your own assessment, you qualify for the post/promotion applied for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52D0B5-C0E6-49B8-8473-B3C6674D703E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236</Words>
  <Application>Microsoft Macintosh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Index Slide (Hosp Wing) (Time allotted for presentation is 7 minutes and prepare B&amp;W slides) </vt:lpstr>
      <vt:lpstr>General information</vt:lpstr>
      <vt:lpstr>Teaching and Training during the residency period </vt:lpstr>
      <vt:lpstr>   Research: Projects during the residency period [Title, Role, Duration, IEC no, Funding agency and Funds received]   </vt:lpstr>
      <vt:lpstr>Publications during the residency period  (Indexed only) </vt:lpstr>
      <vt:lpstr>Patents, fellowships etc during the residency period</vt:lpstr>
      <vt:lpstr>Patient Care / Service Delivery during the residency period</vt:lpstr>
      <vt:lpstr>Corporate Activities during the residency period </vt:lpstr>
      <vt:lpstr>Self-Assessment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86</cp:revision>
  <dcterms:created xsi:type="dcterms:W3CDTF">2011-04-13T05:58:04Z</dcterms:created>
  <dcterms:modified xsi:type="dcterms:W3CDTF">2019-06-15T07:38:43Z</dcterms:modified>
</cp:coreProperties>
</file>